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1" r:id="rId3"/>
  </p:sldMasterIdLst>
  <p:notesMasterIdLst>
    <p:notesMasterId r:id="rId21"/>
  </p:notesMasterIdLst>
  <p:sldIdLst>
    <p:sldId id="257" r:id="rId4"/>
    <p:sldId id="277" r:id="rId5"/>
    <p:sldId id="279" r:id="rId6"/>
    <p:sldId id="281" r:id="rId7"/>
    <p:sldId id="260" r:id="rId8"/>
    <p:sldId id="270" r:id="rId9"/>
    <p:sldId id="285" r:id="rId10"/>
    <p:sldId id="261" r:id="rId11"/>
    <p:sldId id="262" r:id="rId12"/>
    <p:sldId id="284" r:id="rId13"/>
    <p:sldId id="282" r:id="rId14"/>
    <p:sldId id="278" r:id="rId15"/>
    <p:sldId id="267" r:id="rId16"/>
    <p:sldId id="283" r:id="rId17"/>
    <p:sldId id="268" r:id="rId18"/>
    <p:sldId id="274" r:id="rId19"/>
    <p:sldId id="280" r:id="rId20"/>
  </p:sldIdLst>
  <p:sldSz cx="9144000" cy="6858000" type="screen4x3"/>
  <p:notesSz cx="6888163" cy="1002188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A4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2" autoAdjust="0"/>
    <p:restoredTop sz="94660"/>
  </p:normalViewPr>
  <p:slideViewPr>
    <p:cSldViewPr>
      <p:cViewPr varScale="1">
        <p:scale>
          <a:sx n="78" d="100"/>
          <a:sy n="78" d="100"/>
        </p:scale>
        <p:origin x="1598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9814757F-E5E6-4D5E-8FE3-E7E5D4803DFF}" type="datetimeFigureOut">
              <a:rPr lang="sv-SE" smtClean="0"/>
              <a:t>2025-03-03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vert="horz" lIns="96625" tIns="48312" rIns="96625" bIns="48312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2F0D6C3D-2E34-44E2-94BB-4AA3AA00D95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599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0897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7127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8910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2274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616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7082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860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4518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0039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2327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9593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1987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2317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7248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6C3D-2E34-44E2-94BB-4AA3AA00D95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780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16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9463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036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0" descr="lions_cancerfond_500px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048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 userDrawn="1"/>
        </p:nvSpPr>
        <p:spPr bwMode="auto">
          <a:xfrm>
            <a:off x="428625" y="6477000"/>
            <a:ext cx="8286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42950" lvl="1" algn="ctr">
              <a:spcBef>
                <a:spcPct val="20000"/>
              </a:spcBef>
              <a:spcAft>
                <a:spcPct val="35000"/>
              </a:spcAft>
              <a:defRPr/>
            </a:pPr>
            <a:r>
              <a:rPr lang="sv-SE" sz="1400" kern="0" dirty="0">
                <a:latin typeface="Georgia" panose="02040502050405020303" pitchFamily="18" charset="0"/>
                <a:cs typeface="+mn-cs"/>
              </a:rPr>
              <a:t>www.lionscancerfond.se</a:t>
            </a:r>
            <a:endParaRPr lang="sv-SE" kern="0" dirty="0">
              <a:latin typeface="Georgia" panose="02040502050405020303" pitchFamily="18" charset="0"/>
              <a:cs typeface="+mn-cs"/>
            </a:endParaRPr>
          </a:p>
        </p:txBody>
      </p:sp>
      <p:pic>
        <p:nvPicPr>
          <p:cNvPr id="10" name="Bildobjekt 9" descr="opr2-90_Konto_Logo_RGB mindre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876256" y="332656"/>
            <a:ext cx="1971648" cy="487113"/>
          </a:xfrm>
          <a:prstGeom prst="rect">
            <a:avLst/>
          </a:prstGeom>
        </p:spPr>
      </p:pic>
      <p:sp>
        <p:nvSpPr>
          <p:cNvPr id="13" name="Platshållare för datum 12"/>
          <p:cNvSpPr>
            <a:spLocks noGrp="1"/>
          </p:cNvSpPr>
          <p:nvPr>
            <p:ph type="dt" sz="half" idx="10"/>
          </p:nvPr>
        </p:nvSpPr>
        <p:spPr>
          <a:xfrm>
            <a:off x="429106" y="6466400"/>
            <a:ext cx="2133600" cy="365125"/>
          </a:xfrm>
        </p:spPr>
        <p:txBody>
          <a:bodyPr/>
          <a:lstStyle/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14" name="Platshållare för sidfot 13"/>
          <p:cNvSpPr>
            <a:spLocks noGrp="1"/>
          </p:cNvSpPr>
          <p:nvPr>
            <p:ph type="ftr" sz="quarter" idx="11"/>
          </p:nvPr>
        </p:nvSpPr>
        <p:spPr>
          <a:xfrm>
            <a:off x="3124200" y="6484937"/>
            <a:ext cx="2895600" cy="36512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2"/>
          </p:nvPr>
        </p:nvSpPr>
        <p:spPr>
          <a:xfrm>
            <a:off x="6581775" y="6492875"/>
            <a:ext cx="2133600" cy="365125"/>
          </a:xfrm>
        </p:spPr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6" name="Rektangel 15"/>
          <p:cNvSpPr/>
          <p:nvPr userDrawn="1"/>
        </p:nvSpPr>
        <p:spPr>
          <a:xfrm>
            <a:off x="72000" y="57324"/>
            <a:ext cx="9000000" cy="6408000"/>
          </a:xfrm>
          <a:prstGeom prst="rect">
            <a:avLst/>
          </a:prstGeom>
          <a:noFill/>
          <a:ln w="38100">
            <a:solidFill>
              <a:srgbClr val="0A4E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5561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 userDrawn="1"/>
        </p:nvSpPr>
        <p:spPr bwMode="auto">
          <a:xfrm>
            <a:off x="428625" y="6477000"/>
            <a:ext cx="8286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42950" lvl="1" algn="ctr">
              <a:spcBef>
                <a:spcPct val="20000"/>
              </a:spcBef>
              <a:spcAft>
                <a:spcPct val="35000"/>
              </a:spcAft>
              <a:defRPr/>
            </a:pPr>
            <a:r>
              <a:rPr lang="sv-SE" sz="1400" kern="0" dirty="0">
                <a:latin typeface="Georgia" panose="02040502050405020303" pitchFamily="18" charset="0"/>
                <a:cs typeface="+mn-cs"/>
              </a:rPr>
              <a:t>www.lionscancerfond.se</a:t>
            </a:r>
            <a:endParaRPr lang="sv-SE" kern="0" dirty="0">
              <a:latin typeface="Georgia" panose="02040502050405020303" pitchFamily="18" charset="0"/>
              <a:cs typeface="+mn-cs"/>
            </a:endParaRPr>
          </a:p>
        </p:txBody>
      </p:sp>
      <p:sp>
        <p:nvSpPr>
          <p:cNvPr id="13" name="Platshållare för datum 12"/>
          <p:cNvSpPr>
            <a:spLocks noGrp="1"/>
          </p:cNvSpPr>
          <p:nvPr>
            <p:ph type="dt" sz="half" idx="10"/>
          </p:nvPr>
        </p:nvSpPr>
        <p:spPr>
          <a:xfrm>
            <a:off x="429106" y="6466400"/>
            <a:ext cx="2133600" cy="365125"/>
          </a:xfrm>
        </p:spPr>
        <p:txBody>
          <a:bodyPr/>
          <a:lstStyle/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14" name="Platshållare för sidfot 13"/>
          <p:cNvSpPr>
            <a:spLocks noGrp="1"/>
          </p:cNvSpPr>
          <p:nvPr>
            <p:ph type="ftr" sz="quarter" idx="11"/>
          </p:nvPr>
        </p:nvSpPr>
        <p:spPr>
          <a:xfrm>
            <a:off x="3124200" y="6484937"/>
            <a:ext cx="2895600" cy="36512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2"/>
          </p:nvPr>
        </p:nvSpPr>
        <p:spPr>
          <a:xfrm>
            <a:off x="6581775" y="6492875"/>
            <a:ext cx="2133600" cy="365125"/>
          </a:xfrm>
        </p:spPr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6" name="Rektangel 15"/>
          <p:cNvSpPr/>
          <p:nvPr userDrawn="1"/>
        </p:nvSpPr>
        <p:spPr>
          <a:xfrm>
            <a:off x="72000" y="57324"/>
            <a:ext cx="9000000" cy="6408000"/>
          </a:xfrm>
          <a:prstGeom prst="rect">
            <a:avLst/>
          </a:prstGeom>
          <a:noFill/>
          <a:ln w="38100">
            <a:solidFill>
              <a:srgbClr val="0A4E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4030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6095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6090-C898-4E70-A6FD-2F7844D0F279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2241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FAB3-208F-4E41-A3B8-544925399DAF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5320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594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8499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17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6541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054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F5B07-71E9-483E-8316-E4964080FC38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BA55-4B9C-4887-A175-E00E3712D82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55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66090-C898-4E70-A6FD-2F7844D0F279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E206F-5C10-42DE-B2A9-0F0F520376A7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CFAB3-208F-4E41-A3B8-544925399DAF}" type="datetimeFigureOut">
              <a:rPr lang="sv-SE" smtClean="0"/>
              <a:pPr/>
              <a:t>2025-03-03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97DEA-7970-411D-B1BB-D96FA06923D1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xhere.com/sv/photo/155727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ancerfond.se/ge-bidra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ancerfond.se/jag-vill-bidra/autogiro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B7BC7A-E7A3-4146-A94F-F7DC834A2D19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  <p:pic>
        <p:nvPicPr>
          <p:cNvPr id="10" name="Bildobjekt 9" descr="LCV-logga utan 90-konto mind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764704"/>
            <a:ext cx="6321358" cy="2448272"/>
          </a:xfrm>
          <a:prstGeom prst="rect">
            <a:avLst/>
          </a:prstGeom>
        </p:spPr>
      </p:pic>
      <p:pic>
        <p:nvPicPr>
          <p:cNvPr id="12" name="Bildobjekt 11" descr="opr2-90_Konto_Logo_RGB mind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2815" y="4941168"/>
            <a:ext cx="3597920" cy="88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00053"/>
      </p:ext>
    </p:extLst>
  </p:cSld>
  <p:clrMapOvr>
    <a:masterClrMapping/>
  </p:clrMapOvr>
  <p:transition spd="slow" advTm="472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EE74BC1B-33F8-0668-C662-96227F3E3169}"/>
              </a:ext>
            </a:extLst>
          </p:cNvPr>
          <p:cNvSpPr txBox="1"/>
          <p:nvPr/>
        </p:nvSpPr>
        <p:spPr>
          <a:xfrm>
            <a:off x="827584" y="2564904"/>
            <a:ext cx="7488832" cy="2040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800"/>
              </a:spcBef>
              <a:spcAft>
                <a:spcPts val="400"/>
              </a:spcAft>
            </a:pPr>
            <a:r>
              <a:rPr lang="sv-SE" sz="4400" kern="1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LCV Forskningsråd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v-S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 forskare vid Sahlgrenska Universitetssjukhuset och Sahlgrenska Akademin vid Göteborgs Universitet samt tre ledamöter från </a:t>
            </a:r>
            <a:r>
              <a:rPr lang="sv-SE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LCVs</a:t>
            </a:r>
            <a:r>
              <a:rPr lang="sv-S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styrelse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v-S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Utvärderar inkomna ansökningar om forskningsanslag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sv-S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Föreslår till </a:t>
            </a:r>
            <a:r>
              <a:rPr lang="sv-SE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LCVs</a:t>
            </a:r>
            <a:r>
              <a:rPr lang="sv-S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styrelse vilka ansökningar som skall belönas med anslag</a:t>
            </a: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42394984-E2E6-7040-156B-D3EF3C48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756158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899592" y="1412776"/>
            <a:ext cx="756084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			</a:t>
            </a:r>
          </a:p>
        </p:txBody>
      </p:sp>
      <p:sp>
        <p:nvSpPr>
          <p:cNvPr id="3" name="Rektangel 2"/>
          <p:cNvSpPr/>
          <p:nvPr/>
        </p:nvSpPr>
        <p:spPr>
          <a:xfrm>
            <a:off x="467544" y="508518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sz="3600" b="1" kern="0" dirty="0">
                <a:latin typeface="+mj-lt"/>
              </a:rPr>
              <a:t>108 projekt </a:t>
            </a:r>
            <a:r>
              <a:rPr lang="sv-SE" sz="3600" kern="0" dirty="0">
                <a:latin typeface="+mj-lt"/>
              </a:rPr>
              <a:t>har erhållit forskningsanslag på tillsammans </a:t>
            </a:r>
            <a:r>
              <a:rPr lang="sv-SE" sz="3600" b="1" kern="0" dirty="0">
                <a:latin typeface="+mj-lt"/>
              </a:rPr>
              <a:t>20 422 400:-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11</a:t>
            </a:fld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1B6CE3F-0236-50AC-3E91-5B38370714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7" t="25157" r="6117" b="36311"/>
          <a:stretch/>
        </p:blipFill>
        <p:spPr>
          <a:xfrm>
            <a:off x="1547664" y="1685001"/>
            <a:ext cx="5958663" cy="3487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546542"/>
      </p:ext>
    </p:extLst>
  </p:cSld>
  <p:clrMapOvr>
    <a:masterClrMapping/>
  </p:clrMapOvr>
  <p:transition advTm="14193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905409" y="3014382"/>
            <a:ext cx="5834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200" kern="0" dirty="0"/>
              <a:t>	</a:t>
            </a:r>
            <a:r>
              <a:rPr lang="sv-SE" sz="2800" kern="0" dirty="0"/>
              <a:t>	</a:t>
            </a:r>
            <a:endParaRPr lang="sv-SE" sz="3200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12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082E87B-D629-DF9B-D1F6-09073CD77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405" y="1484784"/>
            <a:ext cx="6517189" cy="483454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19C84A1-F08A-74C6-2629-3D6A2F06A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5341776"/>
            <a:ext cx="1444877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00762"/>
      </p:ext>
    </p:extLst>
  </p:cSld>
  <p:clrMapOvr>
    <a:masterClrMapping/>
  </p:clrMapOvr>
  <p:transition advTm="1362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215745" y="1628800"/>
            <a:ext cx="8712509" cy="1430338"/>
          </a:xfrm>
        </p:spPr>
        <p:txBody>
          <a:bodyPr>
            <a:noAutofit/>
          </a:bodyPr>
          <a:lstStyle/>
          <a:p>
            <a:pPr algn="just"/>
            <a:r>
              <a:rPr lang="sv-SE" dirty="0"/>
              <a:t>Tillgång till forskningspengar lockar de bästa!</a:t>
            </a:r>
          </a:p>
        </p:txBody>
      </p:sp>
      <p:sp>
        <p:nvSpPr>
          <p:cNvPr id="4" name="Rektangel 3"/>
          <p:cNvSpPr/>
          <p:nvPr/>
        </p:nvSpPr>
        <p:spPr>
          <a:xfrm>
            <a:off x="4067944" y="3393542"/>
            <a:ext cx="4401371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sv-SE" sz="3200" kern="0" dirty="0"/>
              <a:t>Ett bidrag till LCV stödjer cancerforskningen i </a:t>
            </a:r>
            <a:r>
              <a:rPr lang="sv-SE" sz="3200" kern="0" dirty="0" err="1"/>
              <a:t>Väst-Sverige</a:t>
            </a:r>
            <a:r>
              <a:rPr lang="sv-SE" sz="3200" kern="0" dirty="0"/>
              <a:t>, dvs</a:t>
            </a:r>
            <a:r>
              <a:rPr lang="sv-SE" sz="3200" dirty="0"/>
              <a:t> till läkare/</a:t>
            </a:r>
          </a:p>
          <a:p>
            <a:pPr>
              <a:spcBef>
                <a:spcPts val="600"/>
              </a:spcBef>
              <a:defRPr/>
            </a:pPr>
            <a:r>
              <a:rPr lang="sv-SE" sz="3200" dirty="0"/>
              <a:t>forskare där du bor!</a:t>
            </a:r>
            <a:endParaRPr lang="sv-SE" sz="3200" i="1" kern="0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13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04B5424-9E7F-4E59-B57F-253EC279F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10"/>
          <a:stretch/>
        </p:blipFill>
        <p:spPr>
          <a:xfrm>
            <a:off x="467544" y="3429000"/>
            <a:ext cx="3121423" cy="21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06809"/>
      </p:ext>
    </p:extLst>
  </p:cSld>
  <p:clrMapOvr>
    <a:masterClrMapping/>
  </p:clrMapOvr>
  <p:transition advTm="6053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323527" y="2204864"/>
            <a:ext cx="8496945" cy="923330"/>
          </a:xfrm>
        </p:spPr>
        <p:txBody>
          <a:bodyPr>
            <a:normAutofit/>
          </a:bodyPr>
          <a:lstStyle/>
          <a:p>
            <a:pPr algn="l"/>
            <a:r>
              <a:rPr lang="sv-SE" dirty="0"/>
              <a:t>Tänk på Lions Cancerfond Väst</a:t>
            </a:r>
            <a:endParaRPr lang="sv-SE" sz="3200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201C645-FB0B-46B6-A838-A768F19256D3}"/>
              </a:ext>
            </a:extLst>
          </p:cNvPr>
          <p:cNvSpPr txBox="1"/>
          <p:nvPr/>
        </p:nvSpPr>
        <p:spPr>
          <a:xfrm>
            <a:off x="395536" y="3645024"/>
            <a:ext cx="66247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/>
              <a:t>när du vill skicka en gratulationsgåva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/>
              <a:t>när du vill hedra någon som gått bort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/>
              <a:t>när du vill stödja cancerforskningen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/>
              <a:t>när du vill bli månadsgivare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C644B3C-5CD4-4E70-AF69-E06C69128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79286" y="4077072"/>
            <a:ext cx="1660875" cy="101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22223"/>
      </p:ext>
    </p:extLst>
  </p:cSld>
  <p:clrMapOvr>
    <a:masterClrMapping/>
  </p:clrMapOvr>
  <p:transition advTm="11184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251520" y="1700808"/>
            <a:ext cx="5156398" cy="495300"/>
          </a:xfrm>
        </p:spPr>
        <p:txBody>
          <a:bodyPr>
            <a:noAutofit/>
          </a:bodyPr>
          <a:lstStyle/>
          <a:p>
            <a:pPr algn="l"/>
            <a:r>
              <a:rPr lang="sv-SE" dirty="0"/>
              <a:t>Hur ger jag bidrag?</a:t>
            </a:r>
          </a:p>
        </p:txBody>
      </p:sp>
      <p:sp>
        <p:nvSpPr>
          <p:cNvPr id="4" name="Rektangel 3"/>
          <p:cNvSpPr/>
          <p:nvPr/>
        </p:nvSpPr>
        <p:spPr>
          <a:xfrm>
            <a:off x="323877" y="2276872"/>
            <a:ext cx="55446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sv-SE" sz="2800" kern="0" dirty="0"/>
              <a:t>Fyll i formuläret på </a:t>
            </a:r>
            <a:r>
              <a:rPr lang="sv-SE" sz="2800" kern="0" dirty="0" err="1"/>
              <a:t>LCV:s</a:t>
            </a:r>
            <a:r>
              <a:rPr lang="sv-SE" sz="2800" kern="0" dirty="0"/>
              <a:t> hemsida </a:t>
            </a:r>
            <a:r>
              <a:rPr lang="sv-SE" sz="2800" kern="0" dirty="0">
                <a:hlinkClick r:id="rId3"/>
              </a:rPr>
              <a:t>www.lionscancerfond.se/jag-vill-bidra/</a:t>
            </a:r>
            <a:endParaRPr lang="sv-SE" sz="2800" kern="0" dirty="0"/>
          </a:p>
          <a:p>
            <a:pPr>
              <a:spcBef>
                <a:spcPts val="600"/>
              </a:spcBef>
              <a:defRPr/>
            </a:pPr>
            <a:r>
              <a:rPr lang="sv-SE" sz="2800" kern="0" dirty="0"/>
              <a:t>Sätt in bidraget på </a:t>
            </a:r>
            <a:r>
              <a:rPr lang="sv-SE" sz="2800" b="1" kern="0" dirty="0"/>
              <a:t>BG 900-1926</a:t>
            </a:r>
            <a:br>
              <a:rPr lang="sv-SE" sz="2800" b="1" kern="0" dirty="0"/>
            </a:br>
            <a:r>
              <a:rPr lang="sv-SE" sz="2000" b="1" kern="0" dirty="0"/>
              <a:t>eller</a:t>
            </a:r>
            <a:endParaRPr lang="sv-SE" sz="2800" b="1" kern="0" dirty="0"/>
          </a:p>
          <a:p>
            <a:pPr>
              <a:spcBef>
                <a:spcPts val="600"/>
              </a:spcBef>
              <a:defRPr/>
            </a:pPr>
            <a:r>
              <a:rPr lang="sv-SE" sz="2800" kern="0" dirty="0" err="1"/>
              <a:t>swisha</a:t>
            </a:r>
            <a:r>
              <a:rPr lang="sv-SE" sz="2800" dirty="0"/>
              <a:t> till </a:t>
            </a:r>
            <a:r>
              <a:rPr lang="sv-SE" sz="2800" b="1" dirty="0"/>
              <a:t>900 19 26</a:t>
            </a:r>
            <a:br>
              <a:rPr lang="sv-SE" sz="2800" b="1" dirty="0"/>
            </a:br>
            <a:r>
              <a:rPr lang="sv-SE" sz="2000" b="1" dirty="0"/>
              <a:t>eller</a:t>
            </a:r>
            <a:endParaRPr lang="sv-SE" sz="2000" kern="0" dirty="0"/>
          </a:p>
          <a:p>
            <a:pPr>
              <a:spcBef>
                <a:spcPts val="600"/>
              </a:spcBef>
              <a:defRPr/>
            </a:pPr>
            <a:r>
              <a:rPr lang="sv-SE" sz="2800" kern="0" dirty="0"/>
              <a:t>ring servicetelefonen  </a:t>
            </a:r>
            <a:r>
              <a:rPr lang="sv-SE" sz="2800" b="1" kern="0" dirty="0"/>
              <a:t>020-33 44 44</a:t>
            </a:r>
          </a:p>
          <a:p>
            <a:pPr>
              <a:spcBef>
                <a:spcPts val="600"/>
              </a:spcBef>
              <a:defRPr/>
            </a:pPr>
            <a:r>
              <a:rPr lang="sv-SE" sz="2800" kern="0" dirty="0"/>
              <a:t>för personlig hjälp.   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15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933" y="2980261"/>
            <a:ext cx="3058454" cy="30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04569"/>
      </p:ext>
    </p:extLst>
  </p:cSld>
  <p:clrMapOvr>
    <a:masterClrMapping/>
  </p:clrMapOvr>
  <p:transition advTm="11184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179512" y="1855574"/>
            <a:ext cx="6604852" cy="1152128"/>
          </a:xfrm>
        </p:spPr>
        <p:txBody>
          <a:bodyPr>
            <a:noAutofit/>
          </a:bodyPr>
          <a:lstStyle/>
          <a:p>
            <a:r>
              <a:rPr lang="sv-SE" dirty="0"/>
              <a:t>Hur blir jag månadsgivare ?</a:t>
            </a:r>
          </a:p>
        </p:txBody>
      </p:sp>
      <p:sp>
        <p:nvSpPr>
          <p:cNvPr id="4" name="Rektangel 3"/>
          <p:cNvSpPr/>
          <p:nvPr/>
        </p:nvSpPr>
        <p:spPr>
          <a:xfrm>
            <a:off x="323528" y="3007702"/>
            <a:ext cx="532707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sv-SE" sz="3200" kern="0" dirty="0"/>
              <a:t>Du finner svaret på hemsida</a:t>
            </a:r>
            <a:br>
              <a:rPr lang="sv-SE" sz="3200" kern="0" dirty="0"/>
            </a:br>
            <a:r>
              <a:rPr lang="sv-SE" sz="3200" kern="0" dirty="0">
                <a:hlinkClick r:id="rId3"/>
              </a:rPr>
              <a:t>www.lionscancerfond.se/jag-vill-bidra/bli-manadsgivare-2/</a:t>
            </a:r>
            <a:r>
              <a:rPr lang="sv-SE" sz="4000" kern="0" dirty="0"/>
              <a:t> 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16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616" y="3220288"/>
            <a:ext cx="306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99106"/>
      </p:ext>
    </p:extLst>
  </p:cSld>
  <p:clrMapOvr>
    <a:masterClrMapping/>
  </p:clrMapOvr>
  <p:transition advTm="8205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B7BC7A-E7A3-4146-A94F-F7DC834A2D19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  <p:pic>
        <p:nvPicPr>
          <p:cNvPr id="10" name="Bildobjekt 9" descr="LCV-logga utan 90-konto mind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2996" y="764704"/>
            <a:ext cx="6321360" cy="2448272"/>
          </a:xfrm>
          <a:prstGeom prst="rect">
            <a:avLst/>
          </a:prstGeom>
        </p:spPr>
      </p:pic>
      <p:pic>
        <p:nvPicPr>
          <p:cNvPr id="12" name="Bildobjekt 11" descr="opr2-90_Konto_Logo_RGB mind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7516" y="5229200"/>
            <a:ext cx="3020907" cy="7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68545"/>
      </p:ext>
    </p:extLst>
  </p:cSld>
  <p:clrMapOvr>
    <a:masterClrMapping/>
  </p:clrMapOvr>
  <p:transition spd="slow" advTm="319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23528" y="2492896"/>
            <a:ext cx="8496944" cy="311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4400" kern="0" dirty="0"/>
              <a:t>Minst var </a:t>
            </a:r>
            <a:r>
              <a:rPr lang="sv-SE" sz="4400" b="1" kern="0" dirty="0"/>
              <a:t>tredje</a:t>
            </a:r>
            <a:r>
              <a:rPr lang="sv-SE" sz="4400" kern="0" dirty="0"/>
              <a:t> person i Sverige får en cancerdiagnos under sin livstid men alla drabbas.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endParaRPr lang="sv-SE" sz="3200" kern="0" dirty="0"/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Risken ökar med stigande ålder.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2</a:t>
            </a:fld>
            <a:endParaRPr lang="sv-S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845112"/>
      </p:ext>
    </p:extLst>
  </p:cSld>
  <p:clrMapOvr>
    <a:masterClrMapping/>
  </p:clrMapOvr>
  <p:transition advTm="9248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23528" y="2420888"/>
            <a:ext cx="8496944" cy="310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4400" kern="0" dirty="0"/>
              <a:t>Närmare </a:t>
            </a:r>
            <a:r>
              <a:rPr lang="sv-SE" sz="4400" b="1" kern="0" dirty="0"/>
              <a:t>70 %</a:t>
            </a:r>
            <a:r>
              <a:rPr lang="sv-SE" sz="4400" kern="0" dirty="0"/>
              <a:t> av alla som får en 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4400" kern="0" dirty="0"/>
              <a:t>cancerdiagnos </a:t>
            </a:r>
            <a:r>
              <a:rPr lang="sv-SE" sz="4400" b="1" kern="0" dirty="0"/>
              <a:t>överlever</a:t>
            </a:r>
            <a:r>
              <a:rPr lang="sv-SE" sz="4400" kern="0" dirty="0"/>
              <a:t>.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endParaRPr lang="sv-SE" sz="3200" kern="0" dirty="0"/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Dvs är fortfarande vid liv 10 år efter diagnos-tillfället. För 30 år sedan var det c:a 40%.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3</a:t>
            </a:fld>
            <a:endParaRPr lang="sv-S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461667"/>
      </p:ext>
    </p:extLst>
  </p:cSld>
  <p:clrMapOvr>
    <a:masterClrMapping/>
  </p:clrMapOvr>
  <p:transition advTm="20696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23528" y="2492896"/>
            <a:ext cx="8496944" cy="278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4400" kern="0" dirty="0"/>
              <a:t>Framstegen beror på forskningen!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endParaRPr lang="sv-SE" sz="3200" kern="0" dirty="0"/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Den ger </a:t>
            </a:r>
            <a:r>
              <a:rPr lang="sv-SE" sz="3200" dirty="0"/>
              <a:t>nya diagnostiska metoder och </a:t>
            </a:r>
            <a:r>
              <a:rPr lang="sv-SE" sz="3200" dirty="0" err="1"/>
              <a:t>behand-lingar</a:t>
            </a:r>
            <a:r>
              <a:rPr lang="sv-SE" sz="3200" dirty="0"/>
              <a:t>. </a:t>
            </a:r>
            <a:r>
              <a:rPr lang="sv-SE" sz="3200" kern="0" dirty="0"/>
              <a:t>Behandlingen är alltmer individuell och skräddarsydd.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4</a:t>
            </a:fld>
            <a:endParaRPr lang="sv-S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249366"/>
      </p:ext>
    </p:extLst>
  </p:cSld>
  <p:clrMapOvr>
    <a:masterClrMapping/>
  </p:clrMapOvr>
  <p:transition advTm="20696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481013" y="188913"/>
            <a:ext cx="8662987" cy="1223962"/>
          </a:xfrm>
        </p:spPr>
        <p:txBody>
          <a:bodyPr>
            <a:normAutofit fontScale="90000"/>
          </a:bodyPr>
          <a:lstStyle/>
          <a:p>
            <a:pPr algn="l"/>
            <a:br>
              <a:rPr lang="sv-SE" dirty="0"/>
            </a:b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179512" y="2420888"/>
            <a:ext cx="8661648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sv-SE" sz="4400" dirty="0"/>
              <a:t>Lions Cancerfond Väst (LCV) är en insamlingsstiftelse. </a:t>
            </a:r>
            <a:endParaRPr lang="sv-SE" sz="3600" dirty="0"/>
          </a:p>
          <a:p>
            <a:pPr algn="just">
              <a:lnSpc>
                <a:spcPct val="90000"/>
              </a:lnSpc>
            </a:pPr>
            <a:endParaRPr lang="sv-SE" sz="3200" dirty="0"/>
          </a:p>
          <a:p>
            <a:pPr algn="just">
              <a:lnSpc>
                <a:spcPct val="90000"/>
              </a:lnSpc>
            </a:pPr>
            <a:r>
              <a:rPr lang="sv-SE" sz="3200" dirty="0"/>
              <a:t>Syftet är att stödja den kliniska, patientnära cancerforskningen i västra Sverige. LCV </a:t>
            </a:r>
            <a:r>
              <a:rPr lang="sv-SE" sz="3200" kern="0" dirty="0"/>
              <a:t>drivs ideellt och kontrolleras av Länsstyrelsen i Västra Götaland och av Svensk Insamlingskontroll.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5</a:t>
            </a:fld>
            <a:endParaRPr lang="sv-S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3418471"/>
      </p:ext>
    </p:extLst>
  </p:cSld>
  <p:clrMapOvr>
    <a:masterClrMapping/>
  </p:clrMapOvr>
  <p:transition advTm="13809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102914" y="1400876"/>
            <a:ext cx="8861573" cy="477656"/>
          </a:xfrm>
        </p:spPr>
        <p:txBody>
          <a:bodyPr>
            <a:noAutofit/>
          </a:bodyPr>
          <a:lstStyle/>
          <a:p>
            <a:r>
              <a:rPr lang="sv-SE" sz="2800" dirty="0"/>
              <a:t>Lions Cancerfond Väst - STYRELSE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5" name="textruta 4"/>
          <p:cNvSpPr txBox="1"/>
          <p:nvPr/>
        </p:nvSpPr>
        <p:spPr>
          <a:xfrm>
            <a:off x="3775818" y="1927896"/>
            <a:ext cx="1832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kern="0" dirty="0"/>
              <a:t>Ledamot</a:t>
            </a:r>
            <a:r>
              <a:rPr lang="sv-SE" sz="1600" kern="0" dirty="0"/>
              <a:t> </a:t>
            </a:r>
          </a:p>
          <a:p>
            <a:r>
              <a:rPr lang="sv-SE" sz="1600" kern="0" dirty="0"/>
              <a:t>Lena Älveborn Jansson </a:t>
            </a:r>
          </a:p>
          <a:p>
            <a:r>
              <a:rPr lang="sv-SE" sz="1600" kern="0" dirty="0"/>
              <a:t>LC Hindås</a:t>
            </a:r>
            <a:endParaRPr lang="sv-SE" sz="1600" dirty="0"/>
          </a:p>
        </p:txBody>
      </p:sp>
      <p:sp>
        <p:nvSpPr>
          <p:cNvPr id="6" name="textruta 5"/>
          <p:cNvSpPr txBox="1"/>
          <p:nvPr/>
        </p:nvSpPr>
        <p:spPr>
          <a:xfrm>
            <a:off x="906175" y="3545079"/>
            <a:ext cx="2058915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  <a:spcBef>
                <a:spcPts val="3000"/>
              </a:spcBef>
            </a:pPr>
            <a:r>
              <a:rPr lang="sv-SE" sz="1600" b="1" kern="0" dirty="0"/>
              <a:t>V Ordförande och Sekreterare </a:t>
            </a:r>
            <a:br>
              <a:rPr lang="sv-SE" sz="1600" kern="0" dirty="0"/>
            </a:br>
            <a:r>
              <a:rPr lang="sv-SE" sz="1600" kern="0" dirty="0"/>
              <a:t>Annette Eiserman-Wikström</a:t>
            </a:r>
            <a:br>
              <a:rPr lang="sv-SE" sz="1600" kern="0" dirty="0"/>
            </a:br>
            <a:r>
              <a:rPr lang="sv-SE" sz="1600" kern="0" dirty="0"/>
              <a:t>LC Mölndal</a:t>
            </a:r>
            <a:endParaRPr lang="sv-SE" sz="1600" dirty="0"/>
          </a:p>
        </p:txBody>
      </p:sp>
      <p:sp>
        <p:nvSpPr>
          <p:cNvPr id="7" name="textruta 6"/>
          <p:cNvSpPr txBox="1"/>
          <p:nvPr/>
        </p:nvSpPr>
        <p:spPr>
          <a:xfrm>
            <a:off x="885605" y="5047843"/>
            <a:ext cx="2058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kern="0" dirty="0"/>
              <a:t>Kassör</a:t>
            </a:r>
            <a:r>
              <a:rPr lang="sv-SE" kern="0" dirty="0"/>
              <a:t> </a:t>
            </a:r>
            <a:br>
              <a:rPr lang="sv-SE" kern="0" dirty="0"/>
            </a:br>
            <a:r>
              <a:rPr lang="sv-SE" sz="1600" kern="0" dirty="0"/>
              <a:t>Magnus</a:t>
            </a:r>
            <a:r>
              <a:rPr lang="sv-SE" kern="0" dirty="0"/>
              <a:t> </a:t>
            </a:r>
            <a:r>
              <a:rPr lang="sv-SE" kern="0" dirty="0" err="1"/>
              <a:t>Bjerkander</a:t>
            </a:r>
            <a:br>
              <a:rPr lang="sv-SE" kern="0" dirty="0"/>
            </a:br>
            <a:r>
              <a:rPr lang="sv-SE" kern="0" dirty="0"/>
              <a:t>LC Bjärke</a:t>
            </a:r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3795702" y="3490906"/>
            <a:ext cx="189381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3000"/>
              </a:spcBef>
            </a:pPr>
            <a:r>
              <a:rPr lang="sv-SE" sz="1600" b="1" kern="0" dirty="0"/>
              <a:t>Ledamot</a:t>
            </a:r>
            <a:r>
              <a:rPr lang="sv-SE" sz="1600" kern="0" dirty="0"/>
              <a:t> </a:t>
            </a:r>
            <a:br>
              <a:rPr lang="sv-SE" sz="1600" kern="0" dirty="0"/>
            </a:br>
            <a:r>
              <a:rPr lang="sv-SE" sz="1600" kern="0" dirty="0"/>
              <a:t>Roland Johansson</a:t>
            </a:r>
            <a:br>
              <a:rPr lang="sv-SE" sz="1600" kern="0" dirty="0"/>
            </a:br>
            <a:r>
              <a:rPr lang="sv-SE" sz="1600" kern="0" dirty="0"/>
              <a:t>LC Tidaholm</a:t>
            </a:r>
            <a:endParaRPr lang="sv-SE" sz="1600" dirty="0"/>
          </a:p>
        </p:txBody>
      </p:sp>
      <p:sp>
        <p:nvSpPr>
          <p:cNvPr id="12" name="textruta 11"/>
          <p:cNvSpPr txBox="1"/>
          <p:nvPr/>
        </p:nvSpPr>
        <p:spPr>
          <a:xfrm>
            <a:off x="916071" y="1974808"/>
            <a:ext cx="2018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kern="0" dirty="0"/>
              <a:t>Ordförande</a:t>
            </a:r>
            <a:r>
              <a:rPr lang="sv-SE" sz="1600" kern="0" dirty="0"/>
              <a:t> </a:t>
            </a:r>
            <a:br>
              <a:rPr lang="sv-SE" sz="1600" kern="0" dirty="0"/>
            </a:br>
            <a:r>
              <a:rPr lang="sv-SE" sz="1600" kern="0" dirty="0"/>
              <a:t>Lars-Göran Larsson </a:t>
            </a:r>
            <a:br>
              <a:rPr lang="sv-SE" sz="1600" kern="0" dirty="0"/>
            </a:br>
            <a:r>
              <a:rPr lang="sv-SE" sz="1600" kern="0" dirty="0"/>
              <a:t>LC Partille</a:t>
            </a:r>
            <a:endParaRPr lang="sv-SE" sz="1600" dirty="0"/>
          </a:p>
        </p:txBody>
      </p:sp>
      <p:sp>
        <p:nvSpPr>
          <p:cNvPr id="13" name="textruta 12"/>
          <p:cNvSpPr txBox="1"/>
          <p:nvPr/>
        </p:nvSpPr>
        <p:spPr>
          <a:xfrm>
            <a:off x="3744772" y="4970899"/>
            <a:ext cx="1893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kern="0" dirty="0"/>
              <a:t>Ledamot</a:t>
            </a:r>
            <a:r>
              <a:rPr lang="sv-SE" sz="1600" kern="0" dirty="0"/>
              <a:t> </a:t>
            </a:r>
            <a:br>
              <a:rPr lang="sv-SE" sz="1600" kern="0" dirty="0"/>
            </a:br>
            <a:r>
              <a:rPr lang="sv-SE" sz="1600" kern="0" dirty="0"/>
              <a:t>Olof Lindquist</a:t>
            </a:r>
            <a:br>
              <a:rPr lang="sv-SE" sz="1600" kern="0" dirty="0"/>
            </a:br>
            <a:r>
              <a:rPr lang="sv-SE" sz="1600" kern="0" dirty="0"/>
              <a:t>LC Partille </a:t>
            </a:r>
          </a:p>
        </p:txBody>
      </p:sp>
      <p:pic>
        <p:nvPicPr>
          <p:cNvPr id="1030" name="Picture 6" descr="http://www.lionscancerfond.se/wp-content/uploads/2015/05/LArs-Goran-L-beskuren-lite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3" y="2005361"/>
            <a:ext cx="763258" cy="95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dobjekt 15" descr="En bild som visar person, vägg, inomhus, kvinna&#10;&#10;Automatiskt genererad beskrivning">
            <a:extLst>
              <a:ext uri="{FF2B5EF4-FFF2-40B4-BE49-F238E27FC236}">
                <a16:creationId xmlns:a16="http://schemas.microsoft.com/office/drawing/2014/main" id="{4143D5A0-2DCD-48BE-9EDF-8FAC33BD1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00" y="3582209"/>
            <a:ext cx="1004423" cy="753318"/>
          </a:xfrm>
          <a:prstGeom prst="rect">
            <a:avLst/>
          </a:prstGeom>
        </p:spPr>
      </p:pic>
      <p:pic>
        <p:nvPicPr>
          <p:cNvPr id="18" name="Bildobjekt 17" descr="En bild som visar inomhus, person, vägg, man&#10;&#10;Automatiskt genererad beskrivning">
            <a:extLst>
              <a:ext uri="{FF2B5EF4-FFF2-40B4-BE49-F238E27FC236}">
                <a16:creationId xmlns:a16="http://schemas.microsoft.com/office/drawing/2014/main" id="{57F1D558-C0E8-46E4-A36F-74825376D3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15" y="5118579"/>
            <a:ext cx="922198" cy="744513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638" y="2011087"/>
            <a:ext cx="740180" cy="1033948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03" y="2036566"/>
            <a:ext cx="731491" cy="975321"/>
          </a:xfrm>
          <a:prstGeom prst="rect">
            <a:avLst/>
          </a:prstGeom>
        </p:spPr>
      </p:pic>
      <p:sp>
        <p:nvSpPr>
          <p:cNvPr id="22" name="textruta 21"/>
          <p:cNvSpPr txBox="1"/>
          <p:nvPr/>
        </p:nvSpPr>
        <p:spPr>
          <a:xfrm>
            <a:off x="6786322" y="2015850"/>
            <a:ext cx="1902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kern="0" dirty="0"/>
              <a:t>Ledamot</a:t>
            </a:r>
            <a:r>
              <a:rPr lang="sv-SE" sz="1600" kern="0" dirty="0"/>
              <a:t> </a:t>
            </a:r>
            <a:br>
              <a:rPr lang="sv-SE" sz="1600" kern="0" dirty="0"/>
            </a:br>
            <a:r>
              <a:rPr lang="sv-SE" sz="1600" kern="0" dirty="0"/>
              <a:t>Bertil Tunje</a:t>
            </a:r>
            <a:br>
              <a:rPr lang="sv-SE" sz="1600" kern="0" dirty="0"/>
            </a:br>
            <a:r>
              <a:rPr lang="sv-SE" sz="1600" kern="0" dirty="0"/>
              <a:t>LC Borås</a:t>
            </a:r>
          </a:p>
        </p:txBody>
      </p:sp>
      <p:sp>
        <p:nvSpPr>
          <p:cNvPr id="23" name="textruta 22"/>
          <p:cNvSpPr txBox="1"/>
          <p:nvPr/>
        </p:nvSpPr>
        <p:spPr>
          <a:xfrm>
            <a:off x="6814517" y="3417039"/>
            <a:ext cx="1904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Suppleant</a:t>
            </a:r>
            <a:br>
              <a:rPr lang="sv-SE" sz="1600" kern="0" dirty="0"/>
            </a:br>
            <a:r>
              <a:rPr lang="sv-SE" sz="1600" kern="0" dirty="0"/>
              <a:t>Karin Blomstrand</a:t>
            </a:r>
            <a:br>
              <a:rPr lang="sv-SE" sz="1600" kern="0" dirty="0"/>
            </a:br>
            <a:r>
              <a:rPr lang="sv-SE" sz="1600" kern="0" dirty="0"/>
              <a:t>LC Munkedal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9A3428D1-BD00-490A-9337-976216011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3903" y="5029736"/>
            <a:ext cx="788298" cy="1117655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1F6BB10D-13DD-43E8-8DE0-96469B0A478D}"/>
              </a:ext>
            </a:extLst>
          </p:cNvPr>
          <p:cNvSpPr txBox="1"/>
          <p:nvPr/>
        </p:nvSpPr>
        <p:spPr>
          <a:xfrm>
            <a:off x="6831546" y="5029736"/>
            <a:ext cx="1904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Suppleant</a:t>
            </a:r>
            <a:br>
              <a:rPr lang="sv-SE" sz="1600" kern="0" dirty="0"/>
            </a:br>
            <a:r>
              <a:rPr lang="sv-SE" sz="1600" kern="0" dirty="0"/>
              <a:t>Bengt Almqvist</a:t>
            </a:r>
            <a:br>
              <a:rPr lang="sv-SE" sz="1600" kern="0" dirty="0"/>
            </a:br>
            <a:r>
              <a:rPr lang="sv-SE" sz="1600" kern="0" dirty="0"/>
              <a:t>LC Vänersborg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7150D74-B138-77D5-8909-61ACC1EC52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r="16031" b="23412"/>
          <a:stretch/>
        </p:blipFill>
        <p:spPr bwMode="auto">
          <a:xfrm>
            <a:off x="2987989" y="3464850"/>
            <a:ext cx="826506" cy="1046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B1A1E35F-6CAE-784E-2190-4F78726958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761" y="5054523"/>
            <a:ext cx="847057" cy="972749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0C650B74-0CDE-C168-EDB9-7EB21D4524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0812" y="3429000"/>
            <a:ext cx="91447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64970"/>
      </p:ext>
    </p:extLst>
  </p:cSld>
  <p:clrMapOvr>
    <a:masterClrMapping/>
  </p:clrMapOvr>
  <p:transition advTm="1687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7799C-A7AD-315C-B864-AE85CDAD5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A987E38E-2514-8E7F-A668-F4E3499B0F90}"/>
              </a:ext>
            </a:extLst>
          </p:cNvPr>
          <p:cNvSpPr txBox="1"/>
          <p:nvPr/>
        </p:nvSpPr>
        <p:spPr>
          <a:xfrm>
            <a:off x="827584" y="2060848"/>
            <a:ext cx="7488832" cy="4011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800"/>
              </a:spcBef>
              <a:spcAft>
                <a:spcPts val="400"/>
              </a:spcAft>
            </a:pPr>
            <a:r>
              <a:rPr lang="sv-SE" sz="4400" kern="1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Intäkterna</a:t>
            </a:r>
            <a:endParaRPr lang="sv-SE" sz="4400" kern="1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v-SE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C:a hälften av de insamlade medlen kommer från Lionsaktiviteter.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sv-SE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Andra hälften kommer från allmänheten, t.ex. som minnesgåvor vid födelsedagar, begravningar, etc. Vi samarbetar med Min Gåva för att underlätta hanteringen av gåvorna.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sv-SE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mindre andel kommer från donationer och testamenten.</a:t>
            </a: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C659925C-DD73-2739-6AF9-3AEE9856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109787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880132" y="4077072"/>
            <a:ext cx="7383735" cy="201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Eftersom LCV drivs helt ideellt är om-kostnaderna mycket låga!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Ca</a:t>
            </a:r>
            <a:r>
              <a:rPr lang="sv-SE" sz="3200" b="1" kern="0" dirty="0"/>
              <a:t> 95 kronor per 100-lapp </a:t>
            </a:r>
            <a:r>
              <a:rPr lang="sv-SE" sz="3200" kern="0" dirty="0"/>
              <a:t>går till forskningen! 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8</a:t>
            </a:fld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21EFD12-5D5B-EDE8-9F41-00A039F66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412776"/>
            <a:ext cx="3771661" cy="2359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764663"/>
      </p:ext>
    </p:extLst>
  </p:cSld>
  <p:clrMapOvr>
    <a:masterClrMapping/>
  </p:clrMapOvr>
  <p:transition advTm="9156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23528" y="2330758"/>
            <a:ext cx="849694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sv-SE" sz="3200" kern="0" dirty="0"/>
              <a:t>			</a:t>
            </a:r>
          </a:p>
        </p:txBody>
      </p:sp>
      <p:sp>
        <p:nvSpPr>
          <p:cNvPr id="3" name="Rektangel 2"/>
          <p:cNvSpPr/>
          <p:nvPr/>
        </p:nvSpPr>
        <p:spPr>
          <a:xfrm>
            <a:off x="352103" y="1844824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sz="3200" kern="0" dirty="0"/>
              <a:t>”Lions Cancerfond Väst ger viktiga bidrag till klinisk patientnära cancerforskning i Västsverige. Denna forskning syftar till att förbättra vardagen för cancerpatienterna och är synnerligen angelägen” 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363161F1-8CA9-4DDD-B200-FA4FAF1E8DB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4"/>
          <a:stretch/>
        </p:blipFill>
        <p:spPr bwMode="auto">
          <a:xfrm>
            <a:off x="2771800" y="3890669"/>
            <a:ext cx="1800200" cy="25545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BA55-4B9C-4887-A175-E00E3712D82B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5" name="textruta 4"/>
          <p:cNvSpPr txBox="1"/>
          <p:nvPr/>
        </p:nvSpPr>
        <p:spPr>
          <a:xfrm>
            <a:off x="4596419" y="4629035"/>
            <a:ext cx="3379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kern="0" dirty="0"/>
              <a:t>Per Karlsson</a:t>
            </a:r>
            <a:r>
              <a:rPr lang="sv-SE" kern="0" dirty="0"/>
              <a:t>,</a:t>
            </a:r>
            <a:r>
              <a:rPr lang="sv-SE" kern="0" dirty="0">
                <a:solidFill>
                  <a:srgbClr val="C00000"/>
                </a:solidFill>
              </a:rPr>
              <a:t>                        </a:t>
            </a:r>
          </a:p>
          <a:p>
            <a:r>
              <a:rPr lang="sv-SE" kern="0" dirty="0"/>
              <a:t>Professor / Överläkare</a:t>
            </a:r>
            <a:br>
              <a:rPr lang="sv-SE" kern="0" dirty="0"/>
            </a:br>
            <a:r>
              <a:rPr lang="sv-SE" kern="0" dirty="0"/>
              <a:t>Sahlgrenska Akademin</a:t>
            </a:r>
            <a:br>
              <a:rPr lang="sv-SE" kern="0" dirty="0"/>
            </a:br>
            <a:r>
              <a:rPr lang="sv-SE" kern="0" dirty="0"/>
              <a:t>Sahlgrenska Universitetssjukhuset</a:t>
            </a:r>
            <a:endParaRPr lang="sv-S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7490342"/>
      </p:ext>
    </p:extLst>
  </p:cSld>
  <p:clrMapOvr>
    <a:masterClrMapping/>
  </p:clrMapOvr>
  <p:transition advTm="18319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7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7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8|4"/>
</p:tagLst>
</file>

<file path=ppt/theme/theme1.xml><?xml version="1.0" encoding="utf-8"?>
<a:theme xmlns:a="http://schemas.openxmlformats.org/drawingml/2006/main" name="Office-tema">
  <a:themeElements>
    <a:clrScheme name="LCI">
      <a:dk1>
        <a:sysClr val="windowText" lastClr="000000"/>
      </a:dk1>
      <a:lt1>
        <a:sysClr val="window" lastClr="FFFFFF"/>
      </a:lt1>
      <a:dk2>
        <a:srgbClr val="766A62"/>
      </a:dk2>
      <a:lt2>
        <a:srgbClr val="E7E6E6"/>
      </a:lt2>
      <a:accent1>
        <a:srgbClr val="00338D"/>
      </a:accent1>
      <a:accent2>
        <a:srgbClr val="EBB700"/>
      </a:accent2>
      <a:accent3>
        <a:srgbClr val="CA7700"/>
      </a:accent3>
      <a:accent4>
        <a:srgbClr val="983222"/>
      </a:accent4>
      <a:accent5>
        <a:srgbClr val="7F7000"/>
      </a:accent5>
      <a:accent6>
        <a:srgbClr val="622567"/>
      </a:accent6>
      <a:hlink>
        <a:srgbClr val="00338D"/>
      </a:hlink>
      <a:folHlink>
        <a:srgbClr val="6225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503</Words>
  <Application>Microsoft Office PowerPoint</Application>
  <PresentationFormat>Bildspel på skärmen (4:3)</PresentationFormat>
  <Paragraphs>91</Paragraphs>
  <Slides>17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</vt:lpstr>
      <vt:lpstr>Symbol</vt:lpstr>
      <vt:lpstr>Office-tema</vt:lpstr>
      <vt:lpstr>1_Anpassad formgivning</vt:lpstr>
      <vt:lpstr>Anpassad formgivning</vt:lpstr>
      <vt:lpstr>PowerPoint-presentation</vt:lpstr>
      <vt:lpstr>PowerPoint-presentation</vt:lpstr>
      <vt:lpstr>PowerPoint-presentation</vt:lpstr>
      <vt:lpstr>PowerPoint-presentation</vt:lpstr>
      <vt:lpstr>   </vt:lpstr>
      <vt:lpstr>Lions Cancerfond Väst - STYRELSE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Tillgång till forskningspengar lockar de bästa!</vt:lpstr>
      <vt:lpstr>Tänk på Lions Cancerfond Väst</vt:lpstr>
      <vt:lpstr>Hur ger jag bidrag?</vt:lpstr>
      <vt:lpstr>Hur blir jag månadsgivare ?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Lars</dc:creator>
  <cp:lastModifiedBy>Lars-Göran Larsson</cp:lastModifiedBy>
  <cp:revision>138</cp:revision>
  <cp:lastPrinted>2022-01-23T15:25:13Z</cp:lastPrinted>
  <dcterms:created xsi:type="dcterms:W3CDTF">2016-01-26T21:47:30Z</dcterms:created>
  <dcterms:modified xsi:type="dcterms:W3CDTF">2025-03-03T11:15:50Z</dcterms:modified>
</cp:coreProperties>
</file>